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2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8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5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22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3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51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83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24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33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3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20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22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BB759-D996-4EF6-ACEE-56E52787C5EA}" type="datetimeFigureOut">
              <a:rPr lang="nb-NO" smtClean="0"/>
              <a:t>19.03.2013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2FE7-5E7D-409C-8235-6721EFE14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76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hit.no/programmering/php/phpsource.php?sti=kap1program/eksempel/eks5&amp;fil=Mal.java&amp;spraak=java" TargetMode="External"/><Relationship Id="rId2" Type="http://schemas.openxmlformats.org/officeDocument/2006/relationships/hyperlink" Target="http://home.hit.no/programmering/php/phpsource.php?sti=kap1program/eksempel/eks1&amp;fil=FinnOrdIFil.java&amp;spraak=jav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Leksjon 1</a:t>
            </a:r>
            <a:endParaRPr lang="nb-NO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Forstå program</a:t>
            </a:r>
          </a:p>
        </p:txBody>
      </p:sp>
    </p:spTree>
    <p:extLst>
      <p:ext uri="{BB962C8B-B14F-4D97-AF65-F5344CB8AC3E}">
        <p14:creationId xmlns:p14="http://schemas.microsoft.com/office/powerpoint/2010/main" val="28951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Programmeringsspråk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Språkopplæringen inneholder tre trinn</a:t>
            </a:r>
          </a:p>
          <a:p>
            <a:r>
              <a:rPr lang="nb-NO" dirty="0" smtClean="0"/>
              <a:t>Syntaks:	    Setningers oppbygging og grammatikk</a:t>
            </a:r>
          </a:p>
          <a:p>
            <a:r>
              <a:rPr lang="nb-NO" dirty="0" smtClean="0"/>
              <a:t>Semantikk:  Setningers meningsinnhold</a:t>
            </a:r>
          </a:p>
          <a:p>
            <a:r>
              <a:rPr lang="nb-NO" dirty="0" smtClean="0"/>
              <a:t>Pragmatikk: Setningers bruk og effektivitet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Syntaks og semantikk vil være hovedfokuset i den grunnleggende språkopplæringen. 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dirty="0" smtClean="0"/>
              <a:t>I pragmatikk studeres mer avanserte temaer som algoritme (oppskrift) og datastruktur (lagringsmåte), og man ser på programmenes effektivitet.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57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Syntaks og semantikk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4997" b="12863"/>
          <a:stretch/>
        </p:blipFill>
        <p:spPr bwMode="auto">
          <a:xfrm>
            <a:off x="931668" y="1196752"/>
            <a:ext cx="738474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6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nb-NO" dirty="0" smtClean="0"/>
              <a:t>Det første programmet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9"/>
          <a:stretch/>
        </p:blipFill>
        <p:spPr bwMode="auto">
          <a:xfrm>
            <a:off x="222427" y="3888711"/>
            <a:ext cx="8742061" cy="27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376264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Standard program for å skrive en hilsen i </a:t>
            </a:r>
            <a:r>
              <a:rPr lang="nb-NO" dirty="0" err="1" smtClean="0"/>
              <a:t>konsollet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Alle kjørbare program har </a:t>
            </a:r>
            <a:r>
              <a:rPr lang="nb-NO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nb-NO" dirty="0"/>
              <a:t>-metode</a:t>
            </a:r>
            <a:r>
              <a:rPr lang="nb-NO" dirty="0" smtClean="0"/>
              <a:t>.</a:t>
            </a:r>
          </a:p>
          <a:p>
            <a:r>
              <a:rPr lang="nb-NO" dirty="0" smtClean="0"/>
              <a:t>Bruker </a:t>
            </a:r>
            <a:r>
              <a:rPr lang="nb-NO" dirty="0" smtClean="0">
                <a:latin typeface="Courier New" pitchFamily="49" charset="0"/>
                <a:cs typeface="Courier New" pitchFamily="49" charset="0"/>
              </a:rPr>
              <a:t>import</a:t>
            </a:r>
            <a:r>
              <a:rPr lang="nb-NO" dirty="0" smtClean="0"/>
              <a:t>-setning for å hente bibliotekressurser.</a:t>
            </a:r>
          </a:p>
          <a:p>
            <a:r>
              <a:rPr lang="nb-NO" dirty="0" smtClean="0"/>
              <a:t>Bruker besvergelsen </a:t>
            </a:r>
            <a:r>
              <a:rPr lang="nb-NO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nb-NO" dirty="0" smtClean="0"/>
              <a:t> for å slippe å skrive </a:t>
            </a:r>
            <a:r>
              <a:rPr lang="nb-NO" dirty="0" smtClean="0">
                <a:latin typeface="Courier New" pitchFamily="49" charset="0"/>
                <a:cs typeface="Courier New" pitchFamily="49" charset="0"/>
              </a:rPr>
              <a:t>System</a:t>
            </a:r>
            <a:r>
              <a:rPr lang="nb-NO" dirty="0" smtClean="0"/>
              <a:t> i koden for hver utskrift til </a:t>
            </a:r>
            <a:r>
              <a:rPr lang="nb-NO" dirty="0" err="1" smtClean="0"/>
              <a:t>konsollet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28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Kommunikasjon via dialogvindu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7"/>
          <a:stretch/>
        </p:blipFill>
        <p:spPr bwMode="auto">
          <a:xfrm>
            <a:off x="465864" y="3715788"/>
            <a:ext cx="8426616" cy="288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304256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Standard programkode for å lese inn tekst fra brukeren.</a:t>
            </a:r>
            <a:endParaRPr lang="nb-NO" dirty="0"/>
          </a:p>
          <a:p>
            <a:r>
              <a:rPr lang="nb-NO" dirty="0" smtClean="0"/>
              <a:t>Innlesing og utskrift foregår i hvert sitt lille grafiske vindu, kalt </a:t>
            </a:r>
            <a:r>
              <a:rPr lang="nb-NO" i="1" dirty="0" smtClean="0"/>
              <a:t>dialogvindu</a:t>
            </a:r>
            <a:r>
              <a:rPr lang="nb-NO" dirty="0" smtClean="0"/>
              <a:t>.</a:t>
            </a:r>
          </a:p>
          <a:p>
            <a:r>
              <a:rPr lang="nb-NO" dirty="0" smtClean="0"/>
              <a:t>Bruker besvergelsen </a:t>
            </a:r>
            <a:r>
              <a:rPr lang="nb-NO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nb-NO" dirty="0" smtClean="0"/>
              <a:t> for å slippe å skrive </a:t>
            </a:r>
            <a:r>
              <a:rPr lang="nb-NO" dirty="0" err="1" smtClean="0">
                <a:latin typeface="Courier New" pitchFamily="49" charset="0"/>
                <a:cs typeface="Courier New" pitchFamily="49" charset="0"/>
              </a:rPr>
              <a:t>JOptionPane</a:t>
            </a:r>
            <a:r>
              <a:rPr lang="nb-NO" dirty="0" smtClean="0"/>
              <a:t> i koden for hvert dialogvindu.</a:t>
            </a:r>
          </a:p>
        </p:txBody>
      </p:sp>
    </p:spTree>
    <p:extLst>
      <p:ext uri="{BB962C8B-B14F-4D97-AF65-F5344CB8AC3E}">
        <p14:creationId xmlns:p14="http://schemas.microsoft.com/office/powerpoint/2010/main" val="33723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Enkel grafikk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84357"/>
            <a:ext cx="5585527" cy="24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5684268" cy="260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6372200" y="1268760"/>
            <a:ext cx="244827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err="1" smtClean="0"/>
              <a:t>EasyGraphics</a:t>
            </a:r>
            <a:r>
              <a:rPr lang="nb-NO" sz="2400" dirty="0" smtClean="0"/>
              <a:t> er en ressurs for å kunne lage enkel grafikk tilpasset de grunnleggende programmerings-temaene.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Programmet har </a:t>
            </a:r>
            <a:r>
              <a:rPr lang="nb-NO" sz="2400" dirty="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nb-NO" sz="2400" dirty="0" smtClean="0"/>
              <a:t>-metode, men tegningen bygges opp i </a:t>
            </a:r>
            <a:r>
              <a:rPr lang="nb-NO" sz="2400" dirty="0" smtClean="0">
                <a:latin typeface="Courier New" pitchFamily="49" charset="0"/>
                <a:cs typeface="Courier New" pitchFamily="49" charset="0"/>
              </a:rPr>
              <a:t>run</a:t>
            </a:r>
            <a:r>
              <a:rPr lang="nb-NO" sz="2400" dirty="0" smtClean="0"/>
              <a:t>-metoden.</a:t>
            </a:r>
          </a:p>
        </p:txBody>
      </p:sp>
    </p:spTree>
    <p:extLst>
      <p:ext uri="{BB962C8B-B14F-4D97-AF65-F5344CB8AC3E}">
        <p14:creationId xmlns:p14="http://schemas.microsoft.com/office/powerpoint/2010/main" val="4047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5452"/>
            <a:ext cx="4667550" cy="24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Malfiler</a:t>
            </a:r>
            <a:r>
              <a:rPr lang="nb-NO" dirty="0" smtClean="0"/>
              <a:t> og mappestruktur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16" y="1700808"/>
            <a:ext cx="36533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349944" cy="195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vrundet rektangel 10"/>
          <p:cNvSpPr/>
          <p:nvPr/>
        </p:nvSpPr>
        <p:spPr>
          <a:xfrm>
            <a:off x="251520" y="3789040"/>
            <a:ext cx="4896544" cy="273630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Avrundet rektangel 3"/>
          <p:cNvSpPr/>
          <p:nvPr/>
        </p:nvSpPr>
        <p:spPr>
          <a:xfrm>
            <a:off x="251520" y="1412776"/>
            <a:ext cx="4896544" cy="216024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>
            <a:stCxn id="4" idx="3"/>
          </p:cNvCxnSpPr>
          <p:nvPr/>
        </p:nvCxnSpPr>
        <p:spPr>
          <a:xfrm>
            <a:off x="5148064" y="2492896"/>
            <a:ext cx="936104" cy="288032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>
            <a:stCxn id="11" idx="3"/>
          </p:cNvCxnSpPr>
          <p:nvPr/>
        </p:nvCxnSpPr>
        <p:spPr>
          <a:xfrm flipV="1">
            <a:off x="5148064" y="3573016"/>
            <a:ext cx="1008112" cy="1584176"/>
          </a:xfrm>
          <a:prstGeom prst="straightConnector1">
            <a:avLst/>
          </a:prstGeom>
          <a:ln w="6350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7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språkelement i Java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Reserverte ord (se s.403):                                    </a:t>
            </a:r>
            <a:r>
              <a:rPr lang="nb-NO" sz="2800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nb-NO" sz="2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nb-NO" sz="2800" dirty="0" err="1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nb-NO" sz="2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nb-NO" sz="2800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nb-NO" sz="2800" dirty="0" smtClean="0">
                <a:latin typeface="Courier New" pitchFamily="49" charset="0"/>
                <a:cs typeface="Courier New" pitchFamily="49" charset="0"/>
              </a:rPr>
              <a:t>  import  </a:t>
            </a:r>
            <a:r>
              <a:rPr lang="nb-NO" sz="28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nb-NO" sz="2800" dirty="0" smtClean="0"/>
              <a:t> </a:t>
            </a:r>
          </a:p>
          <a:p>
            <a:r>
              <a:rPr lang="nb-NO" sz="2800" dirty="0" smtClean="0"/>
              <a:t>Standardnavn:  </a:t>
            </a:r>
            <a:r>
              <a:rPr lang="nb-NO" sz="2800" dirty="0" err="1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nb-NO" sz="2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nb-NO" sz="2800" dirty="0" err="1" smtClean="0">
                <a:latin typeface="Courier New" pitchFamily="49" charset="0"/>
                <a:cs typeface="Courier New" pitchFamily="49" charset="0"/>
              </a:rPr>
              <a:t>String</a:t>
            </a:r>
            <a:endParaRPr lang="nb-NO" sz="2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nb-NO" sz="2800" dirty="0" smtClean="0"/>
              <a:t>Egendefinerte ord:  </a:t>
            </a:r>
            <a:r>
              <a:rPr lang="nb-NO" sz="2800" dirty="0" err="1" smtClean="0">
                <a:latin typeface="Courier New" pitchFamily="49" charset="0"/>
                <a:cs typeface="Courier New" pitchFamily="49" charset="0"/>
              </a:rPr>
              <a:t>SkrivMelding</a:t>
            </a:r>
            <a:r>
              <a:rPr lang="nb-NO" sz="2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nb-NO" sz="28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nb-NO" sz="2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nb-NO" sz="2800" dirty="0" err="1" smtClean="0">
                <a:latin typeface="Courier New" pitchFamily="49" charset="0"/>
                <a:cs typeface="Courier New" pitchFamily="49" charset="0"/>
              </a:rPr>
              <a:t>out</a:t>
            </a:r>
            <a:endParaRPr lang="nb-NO" sz="2800" dirty="0">
              <a:latin typeface="Courier New" pitchFamily="49" charset="0"/>
              <a:cs typeface="Courier New" pitchFamily="49" charset="0"/>
            </a:endParaRPr>
          </a:p>
          <a:p>
            <a:r>
              <a:rPr lang="nb-NO" sz="2800" dirty="0" smtClean="0"/>
              <a:t>Spesialtegn:  </a:t>
            </a:r>
            <a:r>
              <a:rPr lang="nb-NO" sz="2800" dirty="0" smtClean="0">
                <a:latin typeface="Courier New" pitchFamily="49" charset="0"/>
                <a:cs typeface="Courier New" pitchFamily="49" charset="0"/>
              </a:rPr>
              <a:t>; . , {} [ ] ()  //  /* */</a:t>
            </a:r>
          </a:p>
          <a:p>
            <a:pPr marL="0" indent="0">
              <a:buNone/>
            </a:pPr>
            <a:endParaRPr lang="nb-NO" sz="2800" dirty="0"/>
          </a:p>
          <a:p>
            <a:r>
              <a:rPr lang="nb-NO" sz="2800" dirty="0" smtClean="0"/>
              <a:t>Kommentarsetning:  Korte forklaring</a:t>
            </a:r>
          </a:p>
          <a:p>
            <a:r>
              <a:rPr lang="nb-NO" sz="2800" dirty="0" smtClean="0"/>
              <a:t>Metode:  Selvstendig, navngitt, delprogram</a:t>
            </a:r>
          </a:p>
        </p:txBody>
      </p:sp>
    </p:spTree>
    <p:extLst>
      <p:ext uri="{BB962C8B-B14F-4D97-AF65-F5344CB8AC3E}">
        <p14:creationId xmlns:p14="http://schemas.microsoft.com/office/powerpoint/2010/main" val="24317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9288" y="274638"/>
            <a:ext cx="4690864" cy="1143000"/>
          </a:xfrm>
        </p:spPr>
        <p:txBody>
          <a:bodyPr/>
          <a:lstStyle/>
          <a:p>
            <a:r>
              <a:rPr lang="nb-NO" dirty="0" smtClean="0"/>
              <a:t>Programproduksjon</a:t>
            </a:r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48272" cy="66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539552" y="1484784"/>
            <a:ext cx="5256584" cy="496855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nb-NO" sz="2400" dirty="0" smtClean="0"/>
              <a:t>Kladdeark og blyant</a:t>
            </a:r>
          </a:p>
          <a:p>
            <a:r>
              <a:rPr lang="nb-NO" sz="2400" dirty="0" smtClean="0"/>
              <a:t>Editor, tekstbehandler</a:t>
            </a:r>
          </a:p>
          <a:p>
            <a:endParaRPr lang="nb-NO" sz="2400" dirty="0" smtClean="0"/>
          </a:p>
          <a:p>
            <a:r>
              <a:rPr lang="nb-NO" sz="2400" dirty="0" smtClean="0"/>
              <a:t>Rediger koden, gjør evt. endringer</a:t>
            </a:r>
          </a:p>
          <a:p>
            <a:r>
              <a:rPr lang="nb-NO" sz="2400" dirty="0" smtClean="0"/>
              <a:t>Kompilator:  </a:t>
            </a:r>
            <a:r>
              <a:rPr lang="nb-NO" sz="2000" dirty="0" err="1" smtClean="0">
                <a:latin typeface="Lucida Console" pitchFamily="49" charset="0"/>
              </a:rPr>
              <a:t>javac</a:t>
            </a:r>
            <a:r>
              <a:rPr lang="nb-NO" sz="2000" dirty="0" smtClean="0">
                <a:latin typeface="Lucida Console" pitchFamily="49" charset="0"/>
              </a:rPr>
              <a:t> EtProgram.java</a:t>
            </a:r>
            <a:r>
              <a:rPr lang="nb-NO" sz="2400" dirty="0" smtClean="0"/>
              <a:t> </a:t>
            </a:r>
          </a:p>
          <a:p>
            <a:r>
              <a:rPr lang="nb-NO" sz="2400" dirty="0" smtClean="0"/>
              <a:t>Enten: Rett opp feil som er påpekt,    eller: programkoden er godkjent</a:t>
            </a:r>
          </a:p>
          <a:p>
            <a:endParaRPr lang="nb-NO" sz="2400" dirty="0" smtClean="0"/>
          </a:p>
          <a:p>
            <a:r>
              <a:rPr lang="nb-NO" sz="2400" dirty="0" smtClean="0"/>
              <a:t>JVM:  </a:t>
            </a:r>
            <a:r>
              <a:rPr lang="nb-NO" sz="2000" dirty="0" err="1" smtClean="0">
                <a:latin typeface="Lucida Console" pitchFamily="49" charset="0"/>
              </a:rPr>
              <a:t>java</a:t>
            </a:r>
            <a:r>
              <a:rPr lang="nb-NO" sz="2000" dirty="0" smtClean="0">
                <a:latin typeface="Lucida Console" pitchFamily="49" charset="0"/>
              </a:rPr>
              <a:t> </a:t>
            </a:r>
            <a:r>
              <a:rPr lang="nb-NO" sz="2000" dirty="0" err="1" smtClean="0">
                <a:latin typeface="Lucida Console" pitchFamily="49" charset="0"/>
              </a:rPr>
              <a:t>EtProgram</a:t>
            </a:r>
            <a:r>
              <a:rPr lang="nb-NO" sz="2000" dirty="0" smtClean="0">
                <a:latin typeface="Lucida Console" pitchFamily="49" charset="0"/>
              </a:rPr>
              <a:t>  </a:t>
            </a:r>
          </a:p>
          <a:p>
            <a:r>
              <a:rPr lang="nb-NO" sz="2400" dirty="0" smtClean="0"/>
              <a:t>Fornøyd med resultat?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Enten: Nei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  eller: Ja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            Ferdig!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4932040" y="3356992"/>
            <a:ext cx="72008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flipV="1">
            <a:off x="5652120" y="2276872"/>
            <a:ext cx="0" cy="108012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flipH="1">
            <a:off x="1187624" y="2276872"/>
            <a:ext cx="4682649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>
            <a:off x="1187624" y="2276872"/>
            <a:ext cx="0" cy="21602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>
            <a:off x="1835696" y="5445224"/>
            <a:ext cx="0" cy="36004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>
            <a:off x="2267744" y="4941168"/>
            <a:ext cx="36004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 flipH="1" flipV="1">
            <a:off x="5868145" y="2276872"/>
            <a:ext cx="2128" cy="2664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pil 34"/>
          <p:cNvCxnSpPr/>
          <p:nvPr/>
        </p:nvCxnSpPr>
        <p:spPr>
          <a:xfrm>
            <a:off x="1115616" y="3717032"/>
            <a:ext cx="0" cy="36004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6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Programproduksjon: Løsningskladd</a:t>
            </a:r>
            <a:endParaRPr lang="nb-N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313302" cy="376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881" cy="100811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Hvordan skal en problemstilling/oppgavetekst forstås?</a:t>
            </a:r>
          </a:p>
          <a:p>
            <a:r>
              <a:rPr lang="nb-NO" sz="2400" dirty="0" smtClean="0"/>
              <a:t>Hva skal utføres, hva er ønsket resultat? </a:t>
            </a:r>
          </a:p>
        </p:txBody>
      </p:sp>
    </p:spTree>
    <p:extLst>
      <p:ext uri="{BB962C8B-B14F-4D97-AF65-F5344CB8AC3E}">
        <p14:creationId xmlns:p14="http://schemas.microsoft.com/office/powerpoint/2010/main" val="23448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 i gang med Java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Lese programkode </a:t>
            </a:r>
          </a:p>
          <a:p>
            <a:pPr lvl="1"/>
            <a:r>
              <a:rPr lang="nb-NO" dirty="0" smtClean="0"/>
              <a:t>Realistisk program: </a:t>
            </a:r>
            <a:r>
              <a:rPr lang="nb-NO" dirty="0" smtClean="0">
                <a:hlinkClick r:id="rId2"/>
              </a:rPr>
              <a:t>FinnOrdIFil.java</a:t>
            </a:r>
            <a:endParaRPr lang="nb-NO" dirty="0" smtClean="0"/>
          </a:p>
          <a:p>
            <a:pPr lvl="1"/>
            <a:r>
              <a:rPr lang="nb-NO" dirty="0" smtClean="0"/>
              <a:t>Treningsprogram: </a:t>
            </a:r>
            <a:r>
              <a:rPr lang="nb-NO" dirty="0" smtClean="0">
                <a:hlinkClick r:id="rId3"/>
              </a:rPr>
              <a:t>Mal.java</a:t>
            </a:r>
            <a:endParaRPr lang="nb-NO" dirty="0" smtClean="0"/>
          </a:p>
          <a:p>
            <a:r>
              <a:rPr lang="nb-NO" dirty="0" smtClean="0"/>
              <a:t>Skrive programkode</a:t>
            </a:r>
          </a:p>
          <a:p>
            <a:pPr lvl="1"/>
            <a:r>
              <a:rPr lang="nb-NO" dirty="0" err="1" smtClean="0"/>
              <a:t>Tesktbehandler</a:t>
            </a:r>
            <a:r>
              <a:rPr lang="nb-NO" dirty="0" smtClean="0"/>
              <a:t> eller IDE</a:t>
            </a:r>
          </a:p>
          <a:p>
            <a:r>
              <a:rPr lang="nb-NO" dirty="0" smtClean="0"/>
              <a:t>Kompilering av program</a:t>
            </a:r>
          </a:p>
          <a:p>
            <a:pPr lvl="1"/>
            <a:r>
              <a:rPr lang="nb-NO" dirty="0" smtClean="0"/>
              <a:t>Kontroll av programkode og oversettelse til kjørbar versjon, </a:t>
            </a:r>
            <a:r>
              <a:rPr lang="nb-NO" dirty="0" err="1" smtClean="0"/>
              <a:t>f.eks</a:t>
            </a:r>
            <a:r>
              <a:rPr lang="nb-NO" dirty="0" smtClean="0"/>
              <a:t>: </a:t>
            </a:r>
            <a:r>
              <a:rPr lang="nb-NO" dirty="0" err="1" smtClean="0"/>
              <a:t>FinnOrdIFil.class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668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6856" y="269776"/>
            <a:ext cx="8229600" cy="1143000"/>
          </a:xfrm>
        </p:spPr>
        <p:txBody>
          <a:bodyPr/>
          <a:lstStyle/>
          <a:p>
            <a:r>
              <a:rPr lang="nb-NO" dirty="0"/>
              <a:t>Utføre program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Dialog med brukeren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Inndata fra fil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sz="800" dirty="0" smtClean="0"/>
          </a:p>
          <a:p>
            <a:r>
              <a:rPr lang="nb-NO" dirty="0" smtClean="0"/>
              <a:t>Utskrift til </a:t>
            </a:r>
            <a:r>
              <a:rPr lang="nb-NO" dirty="0" err="1" smtClean="0"/>
              <a:t>konsollet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0237"/>
            <a:ext cx="3168352" cy="16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16675"/>
            <a:ext cx="3168352" cy="166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000803"/>
            <a:ext cx="3761458" cy="179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50" y="4374564"/>
            <a:ext cx="2550083" cy="85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716015" y="4365104"/>
            <a:ext cx="3761457" cy="1493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25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Maskin og program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3051"/>
            <a:ext cx="6624736" cy="370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827584" y="2708920"/>
            <a:ext cx="792088" cy="369332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1) Ide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203848" y="6011996"/>
            <a:ext cx="1224136" cy="369332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2) Program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508104" y="5435932"/>
            <a:ext cx="1224136" cy="369332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3) Maskin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380312" y="2780928"/>
            <a:ext cx="1224136" cy="369332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4) Resultat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dirty="0" smtClean="0"/>
              <a:t>Fra ide til resultat, via program og maskin</a:t>
            </a:r>
          </a:p>
        </p:txBody>
      </p:sp>
    </p:spTree>
    <p:extLst>
      <p:ext uri="{BB962C8B-B14F-4D97-AF65-F5344CB8AC3E}">
        <p14:creationId xmlns:p14="http://schemas.microsoft.com/office/powerpoint/2010/main" val="19502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Maskin og program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/>
              <a:t>Program</a:t>
            </a:r>
            <a:r>
              <a:rPr lang="nb-NO" dirty="0" smtClean="0"/>
              <a:t>: 	Sekvens </a:t>
            </a:r>
            <a:r>
              <a:rPr lang="nb-NO" dirty="0"/>
              <a:t>av instruksjoner for </a:t>
            </a:r>
            <a:r>
              <a:rPr lang="nb-NO" dirty="0" smtClean="0"/>
              <a:t>å få utføre </a:t>
            </a:r>
            <a:r>
              <a:rPr lang="nb-NO" dirty="0"/>
              <a:t>en </a:t>
            </a:r>
            <a:r>
              <a:rPr lang="nb-NO" dirty="0" smtClean="0"/>
              <a:t>		oppgave på </a:t>
            </a:r>
            <a:r>
              <a:rPr lang="nb-NO" dirty="0"/>
              <a:t>en maskin.</a:t>
            </a:r>
            <a:endParaRPr lang="nb-NO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8"/>
          <a:stretch/>
        </p:blipFill>
        <p:spPr bwMode="auto">
          <a:xfrm>
            <a:off x="1115616" y="2348880"/>
            <a:ext cx="669662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Hurtigminne</a:t>
            </a:r>
            <a:endParaRPr lang="nb-N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59866"/>
            <a:ext cx="7704856" cy="363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251520" y="1340767"/>
            <a:ext cx="8640960" cy="1440161"/>
          </a:xfrm>
        </p:spPr>
        <p:txBody>
          <a:bodyPr>
            <a:normAutofit fontScale="70000" lnSpcReduction="20000"/>
          </a:bodyPr>
          <a:lstStyle/>
          <a:p>
            <a:r>
              <a:rPr lang="nb-NO" b="1" dirty="0" smtClean="0"/>
              <a:t>Variabel</a:t>
            </a:r>
            <a:r>
              <a:rPr lang="nb-NO" dirty="0" smtClean="0"/>
              <a:t>: 	</a:t>
            </a:r>
            <a:r>
              <a:rPr lang="nb-NO" dirty="0" err="1" smtClean="0"/>
              <a:t>Navnsatt</a:t>
            </a:r>
            <a:r>
              <a:rPr lang="nb-NO" dirty="0" smtClean="0"/>
              <a:t> </a:t>
            </a:r>
            <a:r>
              <a:rPr lang="nb-NO" dirty="0"/>
              <a:t>lagringsplass i </a:t>
            </a:r>
            <a:r>
              <a:rPr lang="nb-NO" dirty="0" smtClean="0"/>
              <a:t>hurtigminnet (oppbevaringsboks).</a:t>
            </a:r>
          </a:p>
          <a:p>
            <a:r>
              <a:rPr lang="nb-NO" b="1" dirty="0" smtClean="0"/>
              <a:t>Verdi</a:t>
            </a:r>
            <a:r>
              <a:rPr lang="nb-NO" dirty="0" smtClean="0"/>
              <a:t>: 	Innholdet i en variabel.</a:t>
            </a:r>
          </a:p>
          <a:p>
            <a:r>
              <a:rPr lang="nb-NO" b="1" dirty="0" smtClean="0"/>
              <a:t>Datatype</a:t>
            </a:r>
            <a:r>
              <a:rPr lang="nb-NO" dirty="0" smtClean="0"/>
              <a:t>: 	Hvor mye plass skal avsettes til en verdi, og  hvordan skal 		den lagres og avleses?</a:t>
            </a:r>
          </a:p>
        </p:txBody>
      </p:sp>
    </p:spTree>
    <p:extLst>
      <p:ext uri="{BB962C8B-B14F-4D97-AF65-F5344CB8AC3E}">
        <p14:creationId xmlns:p14="http://schemas.microsoft.com/office/powerpoint/2010/main" val="18047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Tallsystem og lagring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nb-NO" dirty="0" smtClean="0"/>
              <a:t>Vi benytter 10-tallsystemet:</a:t>
            </a:r>
          </a:p>
          <a:p>
            <a:pPr marL="0" indent="0">
              <a:buNone/>
            </a:pPr>
            <a:r>
              <a:rPr lang="nb-NO" dirty="0" smtClean="0"/>
              <a:t>    65042 </a:t>
            </a:r>
            <a:r>
              <a:rPr lang="nb-NO" dirty="0"/>
              <a:t>= </a:t>
            </a:r>
            <a:r>
              <a:rPr lang="nb-NO" dirty="0" smtClean="0"/>
              <a:t>6</a:t>
            </a:r>
            <a:r>
              <a:rPr lang="nb-NO" i="1" dirty="0" smtClean="0"/>
              <a:t>×</a:t>
            </a:r>
            <a:r>
              <a:rPr lang="nb-NO" dirty="0" smtClean="0"/>
              <a:t>10</a:t>
            </a:r>
            <a:r>
              <a:rPr lang="nb-NO" baseline="30000" dirty="0" smtClean="0"/>
              <a:t>4</a:t>
            </a:r>
            <a:r>
              <a:rPr lang="nb-NO" dirty="0" smtClean="0"/>
              <a:t> </a:t>
            </a:r>
            <a:r>
              <a:rPr lang="nb-NO" dirty="0"/>
              <a:t>+ </a:t>
            </a:r>
            <a:r>
              <a:rPr lang="nb-NO" dirty="0" smtClean="0"/>
              <a:t>5</a:t>
            </a:r>
            <a:r>
              <a:rPr lang="nb-NO" i="1" dirty="0" smtClean="0"/>
              <a:t>×</a:t>
            </a:r>
            <a:r>
              <a:rPr lang="nb-NO" dirty="0" smtClean="0"/>
              <a:t>10</a:t>
            </a:r>
            <a:r>
              <a:rPr lang="nb-NO" baseline="30000" dirty="0" smtClean="0"/>
              <a:t>3</a:t>
            </a:r>
            <a:r>
              <a:rPr lang="nb-NO" dirty="0" smtClean="0"/>
              <a:t> </a:t>
            </a:r>
            <a:r>
              <a:rPr lang="nb-NO" dirty="0"/>
              <a:t>+ </a:t>
            </a:r>
            <a:r>
              <a:rPr lang="nb-NO" dirty="0" smtClean="0"/>
              <a:t>0</a:t>
            </a:r>
            <a:r>
              <a:rPr lang="nb-NO" i="1" dirty="0" smtClean="0"/>
              <a:t>×</a:t>
            </a:r>
            <a:r>
              <a:rPr lang="nb-NO" dirty="0" smtClean="0"/>
              <a:t>10</a:t>
            </a:r>
            <a:r>
              <a:rPr lang="nb-NO" baseline="30000" dirty="0" smtClean="0"/>
              <a:t>2</a:t>
            </a:r>
            <a:r>
              <a:rPr lang="nb-NO" dirty="0" smtClean="0"/>
              <a:t> </a:t>
            </a:r>
            <a:r>
              <a:rPr lang="nb-NO" dirty="0"/>
              <a:t>+ </a:t>
            </a:r>
            <a:r>
              <a:rPr lang="nb-NO" dirty="0" smtClean="0"/>
              <a:t>4</a:t>
            </a:r>
            <a:r>
              <a:rPr lang="nb-NO" i="1" dirty="0" smtClean="0"/>
              <a:t>×</a:t>
            </a:r>
            <a:r>
              <a:rPr lang="nb-NO" dirty="0" smtClean="0"/>
              <a:t>10</a:t>
            </a:r>
            <a:r>
              <a:rPr lang="nb-NO" baseline="30000" dirty="0" smtClean="0"/>
              <a:t>1</a:t>
            </a:r>
            <a:r>
              <a:rPr lang="nb-NO" dirty="0" smtClean="0"/>
              <a:t> </a:t>
            </a:r>
            <a:r>
              <a:rPr lang="nb-NO" dirty="0"/>
              <a:t>+ </a:t>
            </a:r>
            <a:r>
              <a:rPr lang="nb-NO" dirty="0" smtClean="0"/>
              <a:t>2</a:t>
            </a:r>
            <a:r>
              <a:rPr lang="nb-NO" i="1" dirty="0" smtClean="0"/>
              <a:t>×</a:t>
            </a:r>
            <a:r>
              <a:rPr lang="nb-NO" dirty="0" smtClean="0"/>
              <a:t>10</a:t>
            </a:r>
            <a:r>
              <a:rPr lang="nb-NO" baseline="30000" dirty="0" smtClean="0"/>
              <a:t>0</a:t>
            </a:r>
            <a:endParaRPr lang="nb-NO" baseline="30000" dirty="0"/>
          </a:p>
          <a:p>
            <a:pPr marL="0" indent="0">
              <a:buNone/>
            </a:pPr>
            <a:r>
              <a:rPr lang="nb-NO" dirty="0" smtClean="0"/>
              <a:t>   	      = </a:t>
            </a:r>
            <a:r>
              <a:rPr lang="nb-NO" dirty="0"/>
              <a:t>60 000 + 5000 + 0 + 40 + </a:t>
            </a:r>
            <a:r>
              <a:rPr lang="nb-NO" dirty="0" smtClean="0"/>
              <a:t>2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Maskin </a:t>
            </a:r>
            <a:r>
              <a:rPr lang="nb-NO" dirty="0"/>
              <a:t>benytter </a:t>
            </a:r>
            <a:r>
              <a:rPr lang="nb-NO" dirty="0" smtClean="0"/>
              <a:t>2-tallsystemet: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     1101 </a:t>
            </a:r>
            <a:r>
              <a:rPr lang="nb-NO" dirty="0"/>
              <a:t>= 1 </a:t>
            </a:r>
            <a:r>
              <a:rPr lang="nb-NO" i="1" dirty="0"/>
              <a:t>× </a:t>
            </a:r>
            <a:r>
              <a:rPr lang="nb-NO" dirty="0"/>
              <a:t>2</a:t>
            </a:r>
            <a:r>
              <a:rPr lang="nb-NO" baseline="30000" dirty="0"/>
              <a:t>3</a:t>
            </a:r>
            <a:r>
              <a:rPr lang="nb-NO" dirty="0"/>
              <a:t> + 1 </a:t>
            </a:r>
            <a:r>
              <a:rPr lang="nb-NO" i="1" dirty="0"/>
              <a:t>× </a:t>
            </a:r>
            <a:r>
              <a:rPr lang="nb-NO" dirty="0"/>
              <a:t>2</a:t>
            </a:r>
            <a:r>
              <a:rPr lang="nb-NO" baseline="30000" dirty="0"/>
              <a:t>2</a:t>
            </a:r>
            <a:r>
              <a:rPr lang="nb-NO" dirty="0"/>
              <a:t> + 0 </a:t>
            </a:r>
            <a:r>
              <a:rPr lang="nb-NO" i="1" dirty="0"/>
              <a:t>× </a:t>
            </a:r>
            <a:r>
              <a:rPr lang="nb-NO" dirty="0"/>
              <a:t>2</a:t>
            </a:r>
            <a:r>
              <a:rPr lang="nb-NO" baseline="30000" dirty="0"/>
              <a:t>1</a:t>
            </a:r>
            <a:r>
              <a:rPr lang="nb-NO" dirty="0"/>
              <a:t> + 1 </a:t>
            </a:r>
            <a:r>
              <a:rPr lang="nb-NO" i="1" dirty="0"/>
              <a:t>× </a:t>
            </a:r>
            <a:r>
              <a:rPr lang="nb-NO" dirty="0" smtClean="0"/>
              <a:t>2</a:t>
            </a:r>
            <a:r>
              <a:rPr lang="nb-NO" baseline="30000" dirty="0" smtClean="0"/>
              <a:t>0</a:t>
            </a:r>
          </a:p>
          <a:p>
            <a:pPr marL="0" indent="0">
              <a:buNone/>
            </a:pPr>
            <a:r>
              <a:rPr lang="nb-NO" dirty="0" smtClean="0"/>
              <a:t>               = 8 + 4 + 0 + 1 = 13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71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Tallsystem og lagring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Minste lagringsenhet: </a:t>
            </a:r>
            <a:r>
              <a:rPr lang="nb-NO" dirty="0" err="1" smtClean="0"/>
              <a:t>BiT</a:t>
            </a:r>
            <a:r>
              <a:rPr lang="nb-NO" dirty="0" smtClean="0"/>
              <a:t> = </a:t>
            </a:r>
            <a:r>
              <a:rPr lang="nb-NO" b="1" dirty="0" err="1" smtClean="0"/>
              <a:t>B</a:t>
            </a:r>
            <a:r>
              <a:rPr lang="nb-NO" dirty="0" err="1" smtClean="0"/>
              <a:t>inary</a:t>
            </a:r>
            <a:r>
              <a:rPr lang="nb-NO" dirty="0" smtClean="0"/>
              <a:t> </a:t>
            </a:r>
            <a:r>
              <a:rPr lang="nb-NO" dirty="0" err="1" smtClean="0"/>
              <a:t>dig</a:t>
            </a:r>
            <a:r>
              <a:rPr lang="nb-NO" b="1" dirty="0" err="1" smtClean="0"/>
              <a:t>IT</a:t>
            </a:r>
            <a:r>
              <a:rPr lang="nb-NO" dirty="0" smtClean="0"/>
              <a:t>  (0 , 1)</a:t>
            </a:r>
          </a:p>
          <a:p>
            <a:r>
              <a:rPr lang="nb-NO" dirty="0" smtClean="0"/>
              <a:t>Alle data og all programaktivitet håndteres som binærsekvenser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74358"/>
            <a:ext cx="5508104" cy="319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Kompilering av program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5818"/>
            <a:ext cx="7622782" cy="497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370</Words>
  <Application>Microsoft Office PowerPoint</Application>
  <PresentationFormat>Skjermfremvisning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Office-tema</vt:lpstr>
      <vt:lpstr>Leksjon 1</vt:lpstr>
      <vt:lpstr>Kom i gang med Java</vt:lpstr>
      <vt:lpstr>Utføre program</vt:lpstr>
      <vt:lpstr>Maskin og program</vt:lpstr>
      <vt:lpstr>Maskin og program</vt:lpstr>
      <vt:lpstr>Hurtigminne</vt:lpstr>
      <vt:lpstr>Tallsystem og lagring</vt:lpstr>
      <vt:lpstr>Tallsystem og lagring</vt:lpstr>
      <vt:lpstr>Kompilering av program</vt:lpstr>
      <vt:lpstr>Programmeringsspråk</vt:lpstr>
      <vt:lpstr>Syntaks og semantikk</vt:lpstr>
      <vt:lpstr>Det første programmet</vt:lpstr>
      <vt:lpstr>Kommunikasjon via dialogvindu</vt:lpstr>
      <vt:lpstr>Enkel grafikk</vt:lpstr>
      <vt:lpstr>Malfiler og mappestruktur</vt:lpstr>
      <vt:lpstr>Noen språkelement i Java</vt:lpstr>
      <vt:lpstr>Programproduksjon</vt:lpstr>
      <vt:lpstr>Programproduksjon: Løsningskladd</vt:lpstr>
    </vt:vector>
  </TitlesOfParts>
  <Company>Telemark University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Leksjon 1</dc:title>
  <dc:creator>Roy Martin Istad</dc:creator>
  <cp:lastModifiedBy>Roy Martin Istad</cp:lastModifiedBy>
  <cp:revision>67</cp:revision>
  <dcterms:created xsi:type="dcterms:W3CDTF">2013-03-14T22:40:28Z</dcterms:created>
  <dcterms:modified xsi:type="dcterms:W3CDTF">2013-03-19T11:33:54Z</dcterms:modified>
</cp:coreProperties>
</file>